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12192000"/>
  <p:notesSz cx="6858000" cy="9144000"/>
  <p:embeddedFontLst>
    <p:embeddedFont>
      <p:font typeface="Helvetica Neue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HelveticaNeue-bold.fntdata"/><Relationship Id="rId10" Type="http://schemas.openxmlformats.org/officeDocument/2006/relationships/font" Target="fonts/HelveticaNeue-regular.fntdata"/><Relationship Id="rId13" Type="http://schemas.openxmlformats.org/officeDocument/2006/relationships/font" Target="fonts/HelveticaNeue-boldItalic.fntdata"/><Relationship Id="rId12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21d22717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821d22717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21d22717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821d22717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 amt="50000"/>
          </a:blip>
          <a:srcRect b="20660" l="0" r="0" t="23090"/>
          <a:stretch/>
        </p:blipFill>
        <p:spPr>
          <a:xfrm>
            <a:off x="20" y="1"/>
            <a:ext cx="121919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ctrTitle"/>
          </p:nvPr>
        </p:nvSpPr>
        <p:spPr>
          <a:xfrm>
            <a:off x="1120275" y="1122350"/>
            <a:ext cx="9984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lang="en-CH" sz="6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DSI AI Meetup</a:t>
            </a:r>
            <a:endParaRPr sz="6700"/>
          </a:p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1524000" y="2615829"/>
            <a:ext cx="91440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None/>
            </a:pPr>
            <a:r>
              <a:rPr lang="en-CH" sz="344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Practices in</a:t>
            </a:r>
            <a:br>
              <a:rPr lang="en-CH" sz="344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CH" sz="344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Deploying AI at Scale</a:t>
            </a:r>
            <a:endParaRPr sz="344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1845975" y="4269425"/>
            <a:ext cx="85335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CH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Presenters</a:t>
            </a:r>
            <a:br>
              <a:rPr lang="en-CH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CH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Maël Kubli (UZH)</a:t>
            </a:r>
            <a:endParaRPr sz="2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H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Colin Henry (UZH)</a:t>
            </a:r>
            <a:endParaRPr sz="2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838199" y="548464"/>
            <a:ext cx="3807187" cy="2228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1" lang="en-CH" sz="4000"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b="1" lang="en-CH" sz="4000">
                <a:latin typeface="Helvetica Neue"/>
                <a:ea typeface="Helvetica Neue"/>
                <a:cs typeface="Helvetica Neue"/>
                <a:sym typeface="Helvetica Neue"/>
              </a:rPr>
              <a:t> DSI Community Democracy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838200" y="2962275"/>
            <a:ext cx="4001100" cy="3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CH" sz="2000">
                <a:latin typeface="Helvetica Neue"/>
                <a:ea typeface="Helvetica Neue"/>
                <a:cs typeface="Helvetica Neue"/>
                <a:sym typeface="Helvetica Neue"/>
              </a:rPr>
              <a:t>DSI</a:t>
            </a:r>
            <a:r>
              <a:rPr lang="en-CH" sz="2000">
                <a:latin typeface="Helvetica Neue"/>
                <a:ea typeface="Helvetica Neue"/>
                <a:cs typeface="Helvetica Neue"/>
                <a:sym typeface="Helvetica Neue"/>
              </a:rPr>
              <a:t>: Digital Society Initiative</a:t>
            </a:r>
            <a:endParaRPr/>
          </a:p>
          <a:p>
            <a:pPr indent="-241300" lvl="0" marL="2286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CH" sz="2000">
                <a:latin typeface="Helvetica Neue"/>
                <a:ea typeface="Helvetica Neue"/>
                <a:cs typeface="Helvetica Neue"/>
                <a:sym typeface="Helvetica Neue"/>
              </a:rPr>
              <a:t>Community Democracy:</a:t>
            </a:r>
            <a:br>
              <a:rPr b="1" lang="en-CH" sz="20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CH" sz="2000">
                <a:latin typeface="Helvetica Neue"/>
                <a:ea typeface="Helvetica Neue"/>
                <a:cs typeface="Helvetica Neue"/>
                <a:sym typeface="Helvetica Neue"/>
              </a:rPr>
              <a:t>Benefits &amp; risks of digitalization for democracy and society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CH" sz="1800">
                <a:latin typeface="Helvetica Neue"/>
                <a:ea typeface="Helvetica Neue"/>
                <a:cs typeface="Helvetica Neue"/>
                <a:sym typeface="Helvetica Neue"/>
              </a:rPr>
              <a:t>Interdisciplinary research &amp; projects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CH" sz="1800">
                <a:latin typeface="Helvetica Neue"/>
                <a:ea typeface="Helvetica Neue"/>
                <a:cs typeface="Helvetica Neue"/>
                <a:sym typeface="Helvetica Neue"/>
              </a:rPr>
              <a:t>Outreach to stakeholders &amp; the broader public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</a:pPr>
            <a:r>
              <a:rPr lang="en-CH" sz="1800">
                <a:latin typeface="Helvetica Neue"/>
                <a:ea typeface="Helvetica Neue"/>
                <a:cs typeface="Helvetica Neue"/>
                <a:sym typeface="Helvetica Neue"/>
              </a:rPr>
              <a:t>Development of practical approaches &amp; solutions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large group of people raising their hands&#10;&#10;Description automatically generated with low confidence"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9518" r="11942" t="0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473149" y="3612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b="1" lang="en-CH" sz="4000">
                <a:latin typeface="Helvetica Neue"/>
                <a:ea typeface="Helvetica Neue"/>
                <a:cs typeface="Helvetica Neue"/>
                <a:sym typeface="Helvetica Neue"/>
              </a:rPr>
              <a:t>Projects &amp; Events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7"/>
          <p:cNvGrpSpPr/>
          <p:nvPr/>
        </p:nvGrpSpPr>
        <p:grpSpPr>
          <a:xfrm>
            <a:off x="546777" y="1605557"/>
            <a:ext cx="4531069" cy="4671093"/>
            <a:chOff x="653102" y="40"/>
            <a:chExt cx="4531069" cy="4671093"/>
          </a:xfrm>
        </p:grpSpPr>
        <p:sp>
          <p:nvSpPr>
            <p:cNvPr id="121" name="Google Shape;121;p17"/>
            <p:cNvSpPr/>
            <p:nvPr/>
          </p:nvSpPr>
          <p:spPr>
            <a:xfrm rot="10800000">
              <a:off x="1302384" y="40"/>
              <a:ext cx="3881787" cy="1298565"/>
            </a:xfrm>
            <a:prstGeom prst="homePlate">
              <a:avLst>
                <a:gd fmla="val 50000" name="adj"/>
              </a:avLst>
            </a:prstGeom>
            <a:solidFill>
              <a:schemeClr val="dk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1627025" y="40"/>
              <a:ext cx="3557146" cy="1298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572625" spcFirstLastPara="1" rIns="128000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Helvetica Neue"/>
                <a:buNone/>
              </a:pPr>
              <a:r>
                <a:rPr b="0" i="0" lang="en-CH" sz="1800" u="non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Digital Democracy Lab</a:t>
              </a:r>
              <a:endParaRPr b="0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653102" y="40"/>
              <a:ext cx="1298565" cy="1298565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-17999" r="-17997" t="0"/>
              </a:stretch>
            </a:blip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 rot="10800000">
              <a:off x="1302384" y="1686237"/>
              <a:ext cx="3881787" cy="1298565"/>
            </a:xfrm>
            <a:prstGeom prst="homePlate">
              <a:avLst>
                <a:gd fmla="val 50000" name="adj"/>
              </a:avLst>
            </a:prstGeom>
            <a:solidFill>
              <a:schemeClr val="dk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1627025" y="1686237"/>
              <a:ext cx="3557146" cy="1298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572625" spcFirstLastPara="1" rIns="128000" wrap="square" tIns="685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Helvetica Neue"/>
                <a:buNone/>
              </a:pPr>
              <a:r>
                <a:rPr lang="en-CH" sz="18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Third-party funded projects</a:t>
              </a: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53102" y="1686237"/>
              <a:ext cx="1298565" cy="1298565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19998" r="-19998" t="0"/>
              </a:stretch>
            </a:blip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 rot="10800000">
              <a:off x="1302384" y="3372434"/>
              <a:ext cx="3881787" cy="1298565"/>
            </a:xfrm>
            <a:prstGeom prst="homePlate">
              <a:avLst>
                <a:gd fmla="val 50000" name="adj"/>
              </a:avLst>
            </a:prstGeom>
            <a:solidFill>
              <a:schemeClr val="dk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1486825" y="3372433"/>
              <a:ext cx="3697200" cy="129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572625" spcFirstLastPara="1" rIns="128000" wrap="square" tIns="685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Helvetica Neue"/>
                <a:buNone/>
              </a:pPr>
              <a:r>
                <a:rPr lang="en-CH" sz="18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Community meetings, Panel discussions, Brownbag, Workshops</a:t>
              </a:r>
              <a:endPara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53102" y="3372434"/>
              <a:ext cx="1298565" cy="1298565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-24998" r="-24998" t="0"/>
              </a:stretch>
            </a:blip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 amt="50000"/>
          </a:blip>
          <a:srcRect b="20660" l="0" r="0" t="23090"/>
          <a:stretch/>
        </p:blipFill>
        <p:spPr>
          <a:xfrm>
            <a:off x="20" y="1"/>
            <a:ext cx="121919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type="ctrTitle"/>
          </p:nvPr>
        </p:nvSpPr>
        <p:spPr>
          <a:xfrm>
            <a:off x="1120275" y="1122350"/>
            <a:ext cx="9984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lang="en-CH" sz="6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DSI AI Meetup</a:t>
            </a:r>
            <a:endParaRPr sz="6700"/>
          </a:p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1524000" y="2615829"/>
            <a:ext cx="91440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None/>
            </a:pPr>
            <a:r>
              <a:rPr lang="en-CH" sz="344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Practices in</a:t>
            </a:r>
            <a:br>
              <a:rPr lang="en-CH" sz="344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CH" sz="344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Deploying AI at Scale</a:t>
            </a:r>
            <a:endParaRPr sz="344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8"/>
          <p:cNvSpPr txBox="1"/>
          <p:nvPr>
            <p:ph idx="1" type="subTitle"/>
          </p:nvPr>
        </p:nvSpPr>
        <p:spPr>
          <a:xfrm>
            <a:off x="1845975" y="4269425"/>
            <a:ext cx="85335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CH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Presenters</a:t>
            </a:r>
            <a:br>
              <a:rPr lang="en-CH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CH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Maël Kubli (UZH)</a:t>
            </a:r>
            <a:endParaRPr sz="2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H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Colin Henry (UZH)</a:t>
            </a:r>
            <a:endParaRPr sz="2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